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0" r:id="rId4"/>
    <p:sldMasterId id="2147483775" r:id="rId5"/>
  </p:sldMasterIdLst>
  <p:notesMasterIdLst>
    <p:notesMasterId r:id="rId13"/>
  </p:notesMasterIdLst>
  <p:handoutMasterIdLst>
    <p:handoutMasterId r:id="rId14"/>
  </p:handoutMasterIdLst>
  <p:sldIdLst>
    <p:sldId id="256" r:id="rId6"/>
    <p:sldId id="295" r:id="rId7"/>
    <p:sldId id="300" r:id="rId8"/>
    <p:sldId id="301" r:id="rId9"/>
    <p:sldId id="302" r:id="rId10"/>
    <p:sldId id="303" r:id="rId11"/>
    <p:sldId id="278" r:id="rId12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333"/>
    <a:srgbClr val="319B42"/>
    <a:srgbClr val="1B365D"/>
    <a:srgbClr val="5B6770"/>
    <a:srgbClr val="FEDD00"/>
    <a:srgbClr val="5B686D"/>
    <a:srgbClr val="00B3E2"/>
    <a:srgbClr val="3E4C54"/>
    <a:srgbClr val="354047"/>
    <a:srgbClr val="27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1" autoAdjust="0"/>
    <p:restoredTop sz="87049" autoAdjust="0"/>
  </p:normalViewPr>
  <p:slideViewPr>
    <p:cSldViewPr snapToObjects="1">
      <p:cViewPr varScale="1">
        <p:scale>
          <a:sx n="111" d="100"/>
          <a:sy n="111" d="100"/>
        </p:scale>
        <p:origin x="948" y="102"/>
      </p:cViewPr>
      <p:guideLst>
        <p:guide orient="horz" pos="147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11C1-C227-554F-84E7-A17E86D4DE3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B2CE-998A-DB4D-B582-EBC041C5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3F6C5-13C1-4127-96A2-A23FEA88C6E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725E-36AF-4E9E-9DDD-6D43E5C9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9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8-10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8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9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0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0A7306C-AEF7-644D-AA80-0833A02D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38716" cy="3098524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954" h="4131365">
                <a:moveTo>
                  <a:pt x="0" y="0"/>
                </a:moveTo>
                <a:lnTo>
                  <a:pt x="12184954" y="0"/>
                </a:lnTo>
                <a:lnTo>
                  <a:pt x="12175015" y="4131365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14E9AF4-DCE7-BE4D-8203-E632AB6CD99C}"/>
              </a:ext>
            </a:extLst>
          </p:cNvPr>
          <p:cNvSpPr/>
          <p:nvPr userDrawn="1"/>
        </p:nvSpPr>
        <p:spPr>
          <a:xfrm>
            <a:off x="-2642" y="2800350"/>
            <a:ext cx="2510873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0B188-E2D0-D44F-8BE1-CAC360AEF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4562889"/>
            <a:ext cx="1450734" cy="3810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B35104-AD26-D347-B366-33121605C9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314700"/>
            <a:ext cx="4075044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UBC Sauder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B8F5-FCEA-D642-A067-B485C384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144" y="3943350"/>
            <a:ext cx="34290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 b="1" i="0" spc="0">
                <a:solidFill>
                  <a:srgbClr val="65B333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Sample presentation deck</a:t>
            </a:r>
          </a:p>
        </p:txBody>
      </p:sp>
    </p:spTree>
    <p:extLst>
      <p:ext uri="{BB962C8B-B14F-4D97-AF65-F5344CB8AC3E}">
        <p14:creationId xmlns:p14="http://schemas.microsoft.com/office/powerpoint/2010/main" val="237346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5CFD9-BAAA-AB4F-AEDA-183450554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362086" cy="3371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E2542DD-0BC2-F34B-9413-42166EC2468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42900" y="1028700"/>
            <a:ext cx="8229600" cy="2862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E798C89-56B6-764D-9D4D-B73207C21A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table with a few columns</a:t>
            </a:r>
          </a:p>
        </p:txBody>
      </p:sp>
    </p:spTree>
    <p:extLst>
      <p:ext uri="{BB962C8B-B14F-4D97-AF65-F5344CB8AC3E}">
        <p14:creationId xmlns:p14="http://schemas.microsoft.com/office/powerpoint/2010/main" val="320225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019DB69F-EC54-784E-B59A-8DFD0E6072FB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07315B7F-A857-3E49-A82B-4136D28686C1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EBCE28A-E229-CF42-8958-9D3BD5033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These are buckets of information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C6C6A53-4EDE-B644-BDF2-A9011AB1A8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058150" cy="657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7C58EB1-B398-6E4F-B82F-056C8290A2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1830475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9BB00EB-D1EA-A147-ABBE-5EDCBB0202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57401" y="1835293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AB39E8-D66F-9A46-83F1-B769C52D57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1901" y="1830474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B5EC382C-D3E9-9C4C-9445-1282EA34DA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030" y="1835293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0C9656D-1769-7141-A3FB-26082BEC9B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5530" y="1830474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00C4DBEB-3F86-1645-BCBB-04C162F54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1" y="3097388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C81E13F-3F69-DF43-8558-799E5A4951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7401" y="310220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469517F-23E0-0F46-BA92-71022B578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71901" y="309738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7AC6249-2F2F-0B4A-9B46-C566FAE123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1030" y="310220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67FEEB1A-615E-7445-B149-77EFD4DF1F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5530" y="309738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</p:spTree>
    <p:extLst>
      <p:ext uri="{BB962C8B-B14F-4D97-AF65-F5344CB8AC3E}">
        <p14:creationId xmlns:p14="http://schemas.microsoft.com/office/powerpoint/2010/main" val="53841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3452D92-684F-0342-A573-B4D87BA349A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5370" y="1997396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19DB69F-EC54-784E-B59A-8DFD0E6072FB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07315B7F-A857-3E49-A82B-4136D28686C1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EBCE28A-E229-CF42-8958-9D3BD5033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These are pie charts</a:t>
            </a:r>
          </a:p>
        </p:txBody>
      </p:sp>
      <p:sp>
        <p:nvSpPr>
          <p:cNvPr id="16" name="Chart Placeholder 3">
            <a:extLst>
              <a:ext uri="{FF2B5EF4-FFF2-40B4-BE49-F238E27FC236}">
                <a16:creationId xmlns:a16="http://schemas.microsoft.com/office/drawing/2014/main" id="{1EC5D27D-A4F1-2B46-AF54-944CC6B1BB7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998015" y="1640570"/>
            <a:ext cx="2545535" cy="24853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Chart Placeholder 3">
            <a:extLst>
              <a:ext uri="{FF2B5EF4-FFF2-40B4-BE49-F238E27FC236}">
                <a16:creationId xmlns:a16="http://schemas.microsoft.com/office/drawing/2014/main" id="{3A2B00EF-9995-B348-933A-1ADCA4385F4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40313" y="2024062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C6C6A53-4EDE-B644-BDF2-A9011AB1A8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058150" cy="657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9D2234ED-067A-1946-BC58-EA22B6C468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370" y="3969166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F8D39027-1961-2548-9104-3939FDEA5B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98015" y="4369216"/>
            <a:ext cx="2545535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8DF43A7-372D-B04E-8423-7E63DCDC17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0313" y="4026316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75802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Pie charts with image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E92754D-4634-A84A-80B3-5D0C46AB38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743450" cy="1028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.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6C97E7BD-224D-6A40-A411-A741300EB3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42900" y="2420231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C45D57A-8DD6-2E4B-8374-0A50FAE588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4392002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F19FAB-BE8C-2B48-A159-4DEE70A3DAF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556147" y="2431057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C95F1F6-5169-B342-AF6F-83D77BFBB5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56147" y="4402828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030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591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216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1906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7644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562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6B9DDC-0AE3-CF4B-ACE4-FFD4D38E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CED2DBA-943E-734B-970E-07C63A8721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2535051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CCBC1051-72CD-DC41-B23C-F9CE792E0C92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riangle 8">
            <a:extLst>
              <a:ext uri="{FF2B5EF4-FFF2-40B4-BE49-F238E27FC236}">
                <a16:creationId xmlns:a16="http://schemas.microsoft.com/office/drawing/2014/main" id="{8D473DF4-9D68-1647-9290-0F69E7B0753C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9A4A23-7CCA-6744-8A08-72567870B0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79371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622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6886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359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2215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4813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1941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0A7306C-AEF7-644D-AA80-0833A02D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38716" cy="3098524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954" h="4131365">
                <a:moveTo>
                  <a:pt x="0" y="0"/>
                </a:moveTo>
                <a:lnTo>
                  <a:pt x="12184954" y="0"/>
                </a:lnTo>
                <a:lnTo>
                  <a:pt x="12175015" y="4131365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14E9AF4-DCE7-BE4D-8203-E632AB6CD99C}"/>
              </a:ext>
            </a:extLst>
          </p:cNvPr>
          <p:cNvSpPr/>
          <p:nvPr userDrawn="1"/>
        </p:nvSpPr>
        <p:spPr>
          <a:xfrm>
            <a:off x="-2642" y="2800350"/>
            <a:ext cx="2510873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0B188-E2D0-D44F-8BE1-CAC360AEF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4562889"/>
            <a:ext cx="1450734" cy="3810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B35104-AD26-D347-B366-33121605C9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314700"/>
            <a:ext cx="4075044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UBC Sauder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B8F5-FCEA-D642-A067-B485C384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144" y="3943350"/>
            <a:ext cx="34290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 b="1" i="0" spc="0">
                <a:solidFill>
                  <a:srgbClr val="65B333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Sample presentation deck</a:t>
            </a:r>
          </a:p>
        </p:txBody>
      </p:sp>
    </p:spTree>
    <p:extLst>
      <p:ext uri="{BB962C8B-B14F-4D97-AF65-F5344CB8AC3E}">
        <p14:creationId xmlns:p14="http://schemas.microsoft.com/office/powerpoint/2010/main" val="248673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174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>
            <a:off x="6745258" y="4820476"/>
            <a:ext cx="2398742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9141580" cy="5149850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773" h="6866466">
                <a:moveTo>
                  <a:pt x="0" y="0"/>
                </a:moveTo>
                <a:lnTo>
                  <a:pt x="12184954" y="0"/>
                </a:lnTo>
                <a:lnTo>
                  <a:pt x="12188773" y="6421598"/>
                </a:lnTo>
                <a:lnTo>
                  <a:pt x="0" y="6866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CDB871-3DA2-5A4D-8867-FEBA9BCD5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9" y="2743200"/>
            <a:ext cx="8458200" cy="1028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spc="75" baseline="0">
                <a:solidFill>
                  <a:schemeClr val="bg1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full-screen image</a:t>
            </a:r>
            <a:br>
              <a:rPr lang="en-US" dirty="0"/>
            </a:br>
            <a:r>
              <a:rPr lang="en-US" dirty="0"/>
              <a:t>with a caption</a:t>
            </a:r>
          </a:p>
        </p:txBody>
      </p:sp>
    </p:spTree>
    <p:extLst>
      <p:ext uri="{BB962C8B-B14F-4D97-AF65-F5344CB8AC3E}">
        <p14:creationId xmlns:p14="http://schemas.microsoft.com/office/powerpoint/2010/main" val="103130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8">
            <a:extLst>
              <a:ext uri="{FF2B5EF4-FFF2-40B4-BE49-F238E27FC236}">
                <a16:creationId xmlns:a16="http://schemas.microsoft.com/office/drawing/2014/main" id="{346B4EE8-94A0-FD46-A7C9-8D6900CEB24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riangle 8">
            <a:extLst>
              <a:ext uri="{FF2B5EF4-FFF2-40B4-BE49-F238E27FC236}">
                <a16:creationId xmlns:a16="http://schemas.microsoft.com/office/drawing/2014/main" id="{4924B472-7CB3-0D4A-B75E-5912BC8A267A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51F8A70-ACC4-4340-A9DD-79692D87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765FCD7-EE54-0649-843D-78B38B993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352D-EAD4-C248-8B88-A980B796C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683335"/>
            <a:ext cx="3200400" cy="9171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CA" sz="1425" b="0" i="0" smtClean="0">
                <a:solidFill>
                  <a:srgbClr val="65B333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tempus at dolor vel gravida.</a:t>
            </a:r>
          </a:p>
        </p:txBody>
      </p:sp>
    </p:spTree>
    <p:extLst>
      <p:ext uri="{BB962C8B-B14F-4D97-AF65-F5344CB8AC3E}">
        <p14:creationId xmlns:p14="http://schemas.microsoft.com/office/powerpoint/2010/main" val="243285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79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with headlin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2013CE1-A2D9-444D-B00D-88B3C18DD1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8912CD1-9A17-1A4C-A3C7-9620188889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343900" cy="22258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Etiam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iaculis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orci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rutrum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volutpat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massa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eu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neque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dolor et libero. Vestibulum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ullamcorper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ligula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ullamcorper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aliquet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 </a:t>
            </a: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6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60544" y="1257300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0544" y="37147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60544" y="3988474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2360544" y="3600450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D9A6F2-0EAE-CD44-A1AB-DB5BD9865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0844" y="1260393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2DA639-F9CB-C44C-8DBD-4E718307D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0844" y="3717843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0E089A-C1D9-DE4A-9750-910ED236B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0844" y="3991567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E64D2-819D-4D46-8FCC-46D880F9FAC8}"/>
              </a:ext>
            </a:extLst>
          </p:cNvPr>
          <p:cNvSpPr/>
          <p:nvPr userDrawn="1"/>
        </p:nvSpPr>
        <p:spPr>
          <a:xfrm>
            <a:off x="4760844" y="3603543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1377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0150" y="1257300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37147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3988474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1200150" y="3600450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D9A6F2-0EAE-CD44-A1AB-DB5BD9865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1260393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2DA639-F9CB-C44C-8DBD-4E718307D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450" y="3717843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0E089A-C1D9-DE4A-9750-910ED236B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450" y="3991567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E64D2-819D-4D46-8FCC-46D880F9FAC8}"/>
              </a:ext>
            </a:extLst>
          </p:cNvPr>
          <p:cNvSpPr/>
          <p:nvPr userDrawn="1"/>
        </p:nvSpPr>
        <p:spPr>
          <a:xfrm>
            <a:off x="3600450" y="3603543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1A8A60B9-ED6F-0349-82A3-B53DC4264D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00750" y="1263651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3342E1A-8DD4-7249-95B6-6967F094EA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0750" y="3721101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1F9922B-1BC2-DD4F-823D-F9209FB449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00750" y="3994825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1738D1-38DA-D647-9215-8CB8C9DF2C20}"/>
              </a:ext>
            </a:extLst>
          </p:cNvPr>
          <p:cNvSpPr/>
          <p:nvPr userDrawn="1"/>
        </p:nvSpPr>
        <p:spPr>
          <a:xfrm>
            <a:off x="6000750" y="3606801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85535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" y="1552846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3438797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3712520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342900" y="3324496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74F1A298-FAF7-C44F-85C9-B9794CA85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32304" y="1549581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E1A5CAA-D632-EE4E-83C1-656B23301A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2304" y="3435531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46F4E916-7E1B-0A49-8690-7EAE818202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32304" y="3709255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1525827-23B3-EC46-8B0C-5302803A67F3}"/>
              </a:ext>
            </a:extLst>
          </p:cNvPr>
          <p:cNvSpPr/>
          <p:nvPr userDrawn="1"/>
        </p:nvSpPr>
        <p:spPr>
          <a:xfrm>
            <a:off x="2032304" y="3321231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CFB2AD4B-4115-5148-8F3F-3056F2EF5A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6805" y="1549581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11916356-0A5D-CE49-A05D-165D52B549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6805" y="3435531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79288F2B-8FC1-EB42-8547-D0E805B90D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6805" y="3709255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46FDF6-28A4-A044-A6EB-B57BA4D77FA7}"/>
              </a:ext>
            </a:extLst>
          </p:cNvPr>
          <p:cNvSpPr/>
          <p:nvPr userDrawn="1"/>
        </p:nvSpPr>
        <p:spPr>
          <a:xfrm>
            <a:off x="3746805" y="3321231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725DBD4E-ADA7-7A44-9CF4-7CE589D721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61305" y="1546315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70ACD608-F79B-D94B-B2AE-A9CD16DBA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305" y="3432266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67A281ED-1051-5749-9AA4-0A285A64C0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305" y="3705989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20BFD8-946C-0E4D-B78C-E2255A59B369}"/>
              </a:ext>
            </a:extLst>
          </p:cNvPr>
          <p:cNvSpPr/>
          <p:nvPr userDrawn="1"/>
        </p:nvSpPr>
        <p:spPr>
          <a:xfrm>
            <a:off x="5461305" y="3317965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E8A7EBE9-011F-174F-A3A1-841BCAE98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75805" y="1543050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ED8052CE-D3A5-7149-A324-0E0E08C8E9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5805" y="3429000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4012FA33-233F-254C-AD23-97D15EDC44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5805" y="3702724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DEBC1D-D884-B342-B09A-5F37268B76B3}"/>
              </a:ext>
            </a:extLst>
          </p:cNvPr>
          <p:cNvSpPr/>
          <p:nvPr userDrawn="1"/>
        </p:nvSpPr>
        <p:spPr>
          <a:xfrm>
            <a:off x="7175805" y="3314700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21381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>
            <a:off x="6745258" y="4820476"/>
            <a:ext cx="2398742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9141580" cy="5149850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773" h="6866466">
                <a:moveTo>
                  <a:pt x="0" y="0"/>
                </a:moveTo>
                <a:lnTo>
                  <a:pt x="12184954" y="0"/>
                </a:lnTo>
                <a:lnTo>
                  <a:pt x="12188773" y="6421598"/>
                </a:lnTo>
                <a:lnTo>
                  <a:pt x="0" y="6866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CDB871-3DA2-5A4D-8867-FEBA9BCD5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9" y="2743200"/>
            <a:ext cx="8458200" cy="1028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spc="75" baseline="0">
                <a:solidFill>
                  <a:schemeClr val="bg1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full-screen image</a:t>
            </a:r>
            <a:br>
              <a:rPr lang="en-US" dirty="0"/>
            </a:br>
            <a:r>
              <a:rPr lang="en-US" dirty="0"/>
              <a:t>with a caption</a:t>
            </a:r>
          </a:p>
        </p:txBody>
      </p:sp>
    </p:spTree>
    <p:extLst>
      <p:ext uri="{BB962C8B-B14F-4D97-AF65-F5344CB8AC3E}">
        <p14:creationId xmlns:p14="http://schemas.microsoft.com/office/powerpoint/2010/main" val="265978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58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74" r:id="rId5"/>
    <p:sldLayoutId id="2147483765" r:id="rId6"/>
    <p:sldLayoutId id="2147483767" r:id="rId7"/>
    <p:sldLayoutId id="2147483768" r:id="rId8"/>
    <p:sldLayoutId id="2147483766" r:id="rId9"/>
    <p:sldLayoutId id="2147483769" r:id="rId10"/>
    <p:sldLayoutId id="2147483770" r:id="rId11"/>
    <p:sldLayoutId id="2147483773" r:id="rId12"/>
    <p:sldLayoutId id="2147483771" r:id="rId13"/>
    <p:sldLayoutId id="2147483772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4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91" r:id="rId13"/>
    <p:sldLayoutId id="2147483794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view of a city&#10;&#10;Description automatically generated">
            <a:extLst>
              <a:ext uri="{FF2B5EF4-FFF2-40B4-BE49-F238E27FC236}">
                <a16:creationId xmlns:a16="http://schemas.microsoft.com/office/drawing/2014/main" id="{E263D832-B3A9-034F-A037-B7164CE588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866" b="1586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A986B-1F7C-274A-95A1-648FEE593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" y="3314700"/>
            <a:ext cx="8705850" cy="5715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A/B Testing in Marketing Research: Recommendations for Reviewers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010166-93FF-1143-A70F-296657240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3144" y="3943350"/>
            <a:ext cx="6173856" cy="742950"/>
          </a:xfrm>
        </p:spPr>
        <p:txBody>
          <a:bodyPr/>
          <a:lstStyle/>
          <a:p>
            <a:r>
              <a:rPr lang="en-US" dirty="0"/>
              <a:t>David J. Hardisty</a:t>
            </a:r>
          </a:p>
          <a:p>
            <a:r>
              <a:rPr lang="en-US" dirty="0"/>
              <a:t>ACR Seattle, Oct 27 2023</a:t>
            </a:r>
          </a:p>
        </p:txBody>
      </p:sp>
    </p:spTree>
    <p:extLst>
      <p:ext uri="{BB962C8B-B14F-4D97-AF65-F5344CB8AC3E}">
        <p14:creationId xmlns:p14="http://schemas.microsoft.com/office/powerpoint/2010/main" val="317318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2677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Recommendations for Reviewers for Platform AB Tests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23847"/>
            <a:ext cx="8401050" cy="16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Evaluate and ensure: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Validity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Transparency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Appropriateness</a:t>
            </a:r>
          </a:p>
        </p:txBody>
      </p:sp>
    </p:spTree>
    <p:extLst>
      <p:ext uri="{BB962C8B-B14F-4D97-AF65-F5344CB8AC3E}">
        <p14:creationId xmlns:p14="http://schemas.microsoft.com/office/powerpoint/2010/main" val="111492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05611" y="20955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Validity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71475" y="666750"/>
            <a:ext cx="8401050" cy="4352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Think of it like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“DIY” secondary data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: requires critical examination of potential confounds and algorithmic interference (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Boegershausen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et al, 2022)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Whitney Book" pitchFamily="2" charset="0"/>
              </a:rPr>
              <a:t>Similar to scraped data from Twitter/Yelp/Amazon etc.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Largely avoids validity problems from click farms, LLMs </a:t>
            </a:r>
            <a:r>
              <a:rPr lang="en-US" sz="1800" b="1" dirty="0">
                <a:solidFill>
                  <a:srgbClr val="92D050"/>
                </a:solidFill>
                <a:latin typeface="Whitney Book" pitchFamily="2" charset="0"/>
              </a:rPr>
              <a:t>+++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Check for explicit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evidence of divergent delivery 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across conditions, such as: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Gender, Age, Impression/reach ratio (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ie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exposures per person)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Consider the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meaning of a click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(Purchase intent? Curiosity? Outrage?)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Check for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violations of statistical assumptions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Ex: CTR as clicks/impressions violates independence of observations</a:t>
            </a:r>
          </a:p>
          <a:p>
            <a:pPr marL="287338" lvl="1" indent="-287338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Ideally,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funnel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to a researcher-controlled website for measurement farther along the customer journey (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Dolifka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working paper)</a:t>
            </a:r>
          </a:p>
        </p:txBody>
      </p:sp>
    </p:spTree>
    <p:extLst>
      <p:ext uri="{BB962C8B-B14F-4D97-AF65-F5344CB8AC3E}">
        <p14:creationId xmlns:p14="http://schemas.microsoft.com/office/powerpoint/2010/main" val="131548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Transparency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23848"/>
            <a:ext cx="8401050" cy="412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Require that the internal validity threats—such as lack randomization–be explicitly stated (in prior research, only 21% did so)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The following must be shared: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“Raw” data (such as PDF prints of campaign results pages)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Ad campaign settings (such as optimization objective, target audience, etc.) must be shared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Sample characteristics in each condition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Alternative DV specifications (clicks/unique-clicks/impressions/reach/engagements)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Pre-registration is helpful, to differentiate confirmatory vs exploratory findings. </a:t>
            </a:r>
            <a:br>
              <a:rPr lang="en-US" sz="1800" dirty="0">
                <a:solidFill>
                  <a:srgbClr val="5B6770"/>
                </a:solidFill>
                <a:latin typeface="Whitney Book" pitchFamily="2" charset="0"/>
              </a:rPr>
            </a:b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(As a reviewer, take a look at the pre-reg)</a:t>
            </a:r>
          </a:p>
        </p:txBody>
      </p:sp>
    </p:spTree>
    <p:extLst>
      <p:ext uri="{BB962C8B-B14F-4D97-AF65-F5344CB8AC3E}">
        <p14:creationId xmlns:p14="http://schemas.microsoft.com/office/powerpoint/2010/main" val="223002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Appropriateness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23848"/>
            <a:ext cx="8401050" cy="370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A tool in the toolbox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: Should not be explicitly “suggested” (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ie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required) by reviewers, nor uniformly disallowed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Most useful as a “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road test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” to show that an intervention can yield real-world impact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PABT should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never replace a true RCT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But can be a nice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complement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to a lab study (Study 1A/Study 1B)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Appropriateness varies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from one project to another, and must be evaluated case-by-case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Personal opinion: </a:t>
            </a:r>
            <a:br>
              <a:rPr lang="en-US" sz="1800" dirty="0">
                <a:solidFill>
                  <a:srgbClr val="5B6770"/>
                </a:solidFill>
                <a:latin typeface="Whitney Book" pitchFamily="2" charset="0"/>
              </a:rPr>
            </a:b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When forced to make tradeoffs, PABTs should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prioritize ecological validity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/realism. They will never be an RCT. Don’t “throw the baby out with the bathwater”. </a:t>
            </a:r>
          </a:p>
        </p:txBody>
      </p:sp>
    </p:spTree>
    <p:extLst>
      <p:ext uri="{BB962C8B-B14F-4D97-AF65-F5344CB8AC3E}">
        <p14:creationId xmlns:p14="http://schemas.microsoft.com/office/powerpoint/2010/main" val="198399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6487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Recommendations for Reviewers for Platform AB Tests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33575"/>
            <a:ext cx="8401050" cy="16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Evaluate and ensure: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Validity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Transparency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Appropriateness</a:t>
            </a:r>
          </a:p>
        </p:txBody>
      </p:sp>
    </p:spTree>
    <p:extLst>
      <p:ext uri="{BB962C8B-B14F-4D97-AF65-F5344CB8AC3E}">
        <p14:creationId xmlns:p14="http://schemas.microsoft.com/office/powerpoint/2010/main" val="102976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view of a city&#10;&#10;Description automatically generated">
            <a:extLst>
              <a:ext uri="{FF2B5EF4-FFF2-40B4-BE49-F238E27FC236}">
                <a16:creationId xmlns:a16="http://schemas.microsoft.com/office/drawing/2014/main" id="{4218AB2D-B950-8C42-B8E0-E8CD12EED3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A40FB-6DA1-5E4C-9B87-383623283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689" y="2171700"/>
            <a:ext cx="8458200" cy="1028700"/>
          </a:xfrm>
        </p:spPr>
        <p:txBody>
          <a:bodyPr/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0065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bbf7932a-6298-407e-83ea-827c81f75e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0152F9951744D98BEBC6FC036CDED" ma:contentTypeVersion="1" ma:contentTypeDescription="Create a new document." ma:contentTypeScope="" ma:versionID="2e1385019afc25ba0ab02d73fd89bebb">
  <xsd:schema xmlns:xsd="http://www.w3.org/2001/XMLSchema" xmlns:xs="http://www.w3.org/2001/XMLSchema" xmlns:p="http://schemas.microsoft.com/office/2006/metadata/properties" xmlns:ns2="bbf7932a-6298-407e-83ea-827c81f75e76" targetNamespace="http://schemas.microsoft.com/office/2006/metadata/properties" ma:root="true" ma:fieldsID="5eea82863a9934f4be5b3ea780f9037e" ns2:_="">
    <xsd:import namespace="bbf7932a-6298-407e-83ea-827c81f75e76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7932a-6298-407e-83ea-827c81f75e76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union memberTypes="dms:Text">
          <xsd:simpleType>
            <xsd:restriction base="dms:Choice">
              <xsd:enumeration value="Sauder Logos"/>
              <xsd:enumeration value="RHL Wordmarks"/>
              <xsd:enumeration value="Powerpoint Templates"/>
              <xsd:enumeration value="Name Tags &amp; Tents"/>
              <xsd:enumeration value="Thumbnails"/>
              <xsd:enumeration value="Letterheads"/>
              <xsd:enumeration value="Social Media"/>
              <xsd:enumeration value="Stationery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2A672A-FC2D-4055-B3B8-7DAF07A776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0F0CDE-4983-4027-A2A8-CABFEB79AF04}">
  <ds:schemaRefs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bbf7932a-6298-407e-83ea-827c81f75e76"/>
  </ds:schemaRefs>
</ds:datastoreItem>
</file>

<file path=customXml/itemProps3.xml><?xml version="1.0" encoding="utf-8"?>
<ds:datastoreItem xmlns:ds="http://schemas.openxmlformats.org/officeDocument/2006/customXml" ds:itemID="{25FA9CC9-1EFA-46F2-90DA-2E31E4475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7932a-6298-407e-83ea-827c81f75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</TotalTime>
  <Words>407</Words>
  <Application>Microsoft Office PowerPoint</Application>
  <PresentationFormat>On-screen Show (16:9)</PresentationFormat>
  <Paragraphs>44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Stag Semibold</vt:lpstr>
      <vt:lpstr>Whitney Book</vt:lpstr>
      <vt:lpstr>Whitney Semibold</vt:lpstr>
      <vt:lpstr>Templates</vt:lpstr>
      <vt:lpstr>1_Templates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D'Souza, Helen</dc:creator>
  <cp:lastModifiedBy>David Hardisty</cp:lastModifiedBy>
  <cp:revision>319</cp:revision>
  <cp:lastPrinted>2019-04-11T23:20:58Z</cp:lastPrinted>
  <dcterms:created xsi:type="dcterms:W3CDTF">2017-03-03T22:21:19Z</dcterms:created>
  <dcterms:modified xsi:type="dcterms:W3CDTF">2023-10-31T00:47:02Z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0x0101009FA0152F9951744D98BEBC6FC036CDED</vt:lpwstr>
  </property>
</Properties>
</file>